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61" r:id="rId4"/>
    <p:sldId id="305" r:id="rId5"/>
    <p:sldId id="304" r:id="rId6"/>
    <p:sldId id="306" r:id="rId7"/>
    <p:sldId id="276" r:id="rId8"/>
    <p:sldId id="275" r:id="rId9"/>
    <p:sldId id="259" r:id="rId10"/>
    <p:sldId id="280" r:id="rId11"/>
    <p:sldId id="274" r:id="rId12"/>
    <p:sldId id="307" r:id="rId13"/>
    <p:sldId id="308" r:id="rId14"/>
    <p:sldId id="309" r:id="rId15"/>
    <p:sldId id="310" r:id="rId16"/>
    <p:sldId id="311" r:id="rId17"/>
    <p:sldId id="279" r:id="rId18"/>
    <p:sldId id="262" r:id="rId19"/>
    <p:sldId id="315" r:id="rId20"/>
    <p:sldId id="281" r:id="rId21"/>
    <p:sldId id="316" r:id="rId22"/>
    <p:sldId id="263" r:id="rId23"/>
    <p:sldId id="284" r:id="rId24"/>
    <p:sldId id="285" r:id="rId25"/>
    <p:sldId id="286" r:id="rId26"/>
    <p:sldId id="265" r:id="rId27"/>
    <p:sldId id="289" r:id="rId28"/>
    <p:sldId id="264" r:id="rId29"/>
    <p:sldId id="287" r:id="rId30"/>
    <p:sldId id="288" r:id="rId31"/>
    <p:sldId id="266" r:id="rId32"/>
    <p:sldId id="292" r:id="rId33"/>
    <p:sldId id="299" r:id="rId34"/>
    <p:sldId id="317" r:id="rId35"/>
    <p:sldId id="300" r:id="rId36"/>
    <p:sldId id="318" r:id="rId37"/>
    <p:sldId id="291" r:id="rId38"/>
    <p:sldId id="298" r:id="rId39"/>
    <p:sldId id="267" r:id="rId40"/>
    <p:sldId id="269" r:id="rId41"/>
    <p:sldId id="319" r:id="rId4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introduction" id="{0BEBCC74-8711-3E4B-A218-1DC9A1C8FD17}">
          <p14:sldIdLst>
            <p14:sldId id="256"/>
            <p14:sldId id="257"/>
            <p14:sldId id="261"/>
            <p14:sldId id="305"/>
            <p14:sldId id="304"/>
            <p14:sldId id="306"/>
            <p14:sldId id="276"/>
            <p14:sldId id="275"/>
          </p14:sldIdLst>
        </p14:section>
        <p14:section name="GAN" id="{77EE9BB9-F5C0-3641-8C4D-821E606D1648}">
          <p14:sldIdLst>
            <p14:sldId id="259"/>
            <p14:sldId id="280"/>
            <p14:sldId id="274"/>
            <p14:sldId id="307"/>
            <p14:sldId id="308"/>
            <p14:sldId id="309"/>
            <p14:sldId id="310"/>
            <p14:sldId id="311"/>
          </p14:sldIdLst>
        </p14:section>
        <p14:section name="gan based ad" id="{F5C55424-9FE4-4141-908A-EBF68BADC632}">
          <p14:sldIdLst>
            <p14:sldId id="279"/>
            <p14:sldId id="262"/>
            <p14:sldId id="315"/>
            <p14:sldId id="281"/>
          </p14:sldIdLst>
        </p14:section>
        <p14:section name="proposed" id="{AE0820F4-57A9-EF42-ABD1-E745540B746C}">
          <p14:sldIdLst>
            <p14:sldId id="316"/>
            <p14:sldId id="263"/>
            <p14:sldId id="284"/>
            <p14:sldId id="285"/>
            <p14:sldId id="286"/>
            <p14:sldId id="265"/>
            <p14:sldId id="289"/>
            <p14:sldId id="264"/>
            <p14:sldId id="287"/>
            <p14:sldId id="288"/>
            <p14:sldId id="266"/>
          </p14:sldIdLst>
        </p14:section>
        <p14:section name="Experiments" id="{738DEC88-07A9-3F40-B46C-1174D43975AE}">
          <p14:sldIdLst>
            <p14:sldId id="292"/>
            <p14:sldId id="299"/>
            <p14:sldId id="317"/>
            <p14:sldId id="300"/>
            <p14:sldId id="318"/>
            <p14:sldId id="291"/>
            <p14:sldId id="298"/>
            <p14:sldId id="267"/>
            <p14:sldId id="269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0"/>
    <p:restoredTop sz="77515"/>
  </p:normalViewPr>
  <p:slideViewPr>
    <p:cSldViewPr snapToGrid="0" snapToObjects="1">
      <p:cViewPr>
        <p:scale>
          <a:sx n="106" d="100"/>
          <a:sy n="106" d="100"/>
        </p:scale>
        <p:origin x="2984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4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6F30EC-B05E-D64E-AA02-8CD218FEC8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16F6E-3CDF-9A49-B282-A46861BD44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ED03A-5115-9045-9B10-ADB2BBB31DD6}" type="datetimeFigureOut">
              <a:rPr lang="en-GB" smtClean="0"/>
              <a:t>19/07/2019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37341-4BBD-174A-8598-CC39EAECD8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D6F5A-E575-A64B-89F8-B85BD7DD23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34FF9-AE0E-7D4C-B6C9-C1327686C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188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-693738" y="717550"/>
            <a:ext cx="4572001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3070374" y="717958"/>
            <a:ext cx="3554832" cy="6093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</a:t>
            </a: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</a:t>
            </a: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my name is </a:t>
            </a:r>
            <a:r>
              <a:rPr lang="en-GB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Yiğit</a:t>
            </a: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Özgümüş</a:t>
            </a: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today I will be presenting you my thesis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GB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Adversarially</a:t>
            </a:r>
            <a:r>
              <a:rPr lang="en-GB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learned Anomaly Detection Using Generative Adversarial Networks”.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breakthroughs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realistic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differentiating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723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equation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minimax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discriminator’s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308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equation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discriminator’s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013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how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realistic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65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main motivation behind studying </a:t>
            </a:r>
            <a:r>
              <a:rPr lang="en-US" dirty="0" err="1"/>
              <a:t>gan</a:t>
            </a:r>
            <a:r>
              <a:rPr lang="en-US" dirty="0"/>
              <a:t> for anomaly detection problem is that, once its trained,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can generate realistic images similar in the training dataset.</a:t>
            </a:r>
          </a:p>
        </p:txBody>
      </p:sp>
    </p:spTree>
    <p:extLst>
      <p:ext uri="{BB962C8B-B14F-4D97-AF65-F5344CB8AC3E}">
        <p14:creationId xmlns:p14="http://schemas.microsoft.com/office/powerpoint/2010/main" val="278700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Like so.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by learning to generate similar images, generator implicitly learns to map from latent space of a known distribution to image space.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Then this trained generator can be used to learn the inverse mapping,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86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that is from image space to latent space.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this bidirectional mapping is the same approach we discussed in the reconstruction based anomaly detection methods.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combined model then can be used for reconstruction based anomaly detection purposes.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239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Now I would like to present GAN based anomaly detection methods in literature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263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literature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628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Anogan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Drawback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10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normality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Notion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heavily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can be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Nowadays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ALAD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disadvantage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stabilization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consequently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affects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didn’t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4855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Considering these problems, we propose an improved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09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That consist of a different GAN architecture to provide more stable training.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237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716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sequentially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88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7051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GAN is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560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discriminator’s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minimize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f_pt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penalty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117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sequential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GAN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35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69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this thesis investigates is the anomaly detection in nanofibrous material production.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filaments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 of these anomalies are required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maintain a certain quality standard in production line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to prevent waste of materials.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en-GB" sz="11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1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165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speculate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204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346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Now I will present our experiment results 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21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First results compares the generator capacity in the models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This batch shows the generator ‘s sample quality of models in the literature after the training.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Generated image data does not resemble our training data.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143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These are the generation results of energy based GAN of our model. They present a more visually similar image generations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272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literature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004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And these are the reconstruction sample from our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518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scratch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ENCEBGAN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2396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These histograms shows the separation of normal and anomalous patches </a:t>
            </a:r>
            <a:r>
              <a:rPr lang="en-US" dirty="0" err="1"/>
              <a:t>w.r.t</a:t>
            </a:r>
            <a:r>
              <a:rPr lang="en-US" dirty="0"/>
              <a:t> to their assigned anomaly score.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41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Finally, These are the results of our anomaly detection method on test images with pixelwise coloring.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96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929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conclusion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 this thesis, we proposed a model to address the anomaly detection problem in nanofibrous material production.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We observe that GAN based anomaly detection shows a promise for this type of problem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Also, reconstruction quality of the GAN is the main factor that affects the performance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We speculate that Improving feature learning of the model by improving the generation quality of the GAN will prove to be more affective solution in the future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796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332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İn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27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Notion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but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not.</a:t>
            </a:r>
          </a:p>
        </p:txBody>
      </p:sp>
    </p:spTree>
    <p:extLst>
      <p:ext uri="{BB962C8B-B14F-4D97-AF65-F5344CB8AC3E}">
        <p14:creationId xmlns:p14="http://schemas.microsoft.com/office/powerpoint/2010/main" val="1831615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imbalanced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preferred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premise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form.</a:t>
            </a:r>
            <a:endParaRPr lang="tr-T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heavily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minimize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91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test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 data,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anomalous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tr-T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5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4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Next I would like to introduce generative adversarial networks.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98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99713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2794000" y="3429001"/>
            <a:ext cx="6034499" cy="130218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indent="457200"/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  <a:ea typeface="Batang" panose="02030600000101010101" pitchFamily="18" charset="-127"/>
                <a:cs typeface="Calibri" panose="020F0502020204030204" pitchFamily="34" charset="0"/>
              </a:rPr>
              <a:t>Adversarially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  <a:ea typeface="Batang" panose="02030600000101010101" pitchFamily="18" charset="-127"/>
                <a:cs typeface="Calibri" panose="020F0502020204030204" pitchFamily="34" charset="0"/>
              </a:rPr>
              <a:t> Learned Anomaly Detection </a:t>
            </a:r>
            <a:r>
              <a:rPr lang="en-US" sz="2400" dirty="0">
                <a:solidFill>
                  <a:srgbClr val="003265"/>
                </a:solidFill>
                <a:latin typeface="Cambria" panose="02040503050406030204" pitchFamily="18" charset="0"/>
                <a:ea typeface="Batang" panose="02030600000101010101" pitchFamily="18" charset="-127"/>
                <a:cs typeface="Calibri" panose="020F0502020204030204" pitchFamily="34" charset="0"/>
              </a:rPr>
              <a:t>using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  <a:ea typeface="Batang" panose="02030600000101010101" pitchFamily="18" charset="-127"/>
                <a:cs typeface="Calibri" panose="020F0502020204030204" pitchFamily="34" charset="0"/>
              </a:rPr>
              <a:t> Generative Adversarial Networks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  <a:ea typeface="Batang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5705857" y="5442581"/>
            <a:ext cx="3122641" cy="77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Candidate</a:t>
            </a:r>
            <a:r>
              <a:rPr lang="tr-TR" sz="1600" dirty="0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: Şemsi Yiğit </a:t>
            </a:r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Özgümüş</a:t>
            </a:r>
            <a:endParaRPr lang="tr-TR" sz="1600" dirty="0">
              <a:solidFill>
                <a:srgbClr val="003366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Supervisor</a:t>
            </a:r>
            <a:r>
              <a:rPr lang="tr-TR" sz="1600" dirty="0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: </a:t>
            </a:r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Giacomo</a:t>
            </a:r>
            <a:r>
              <a:rPr lang="tr-TR" sz="1600" dirty="0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tr-TR" sz="1600" dirty="0" err="1">
                <a:solidFill>
                  <a:srgbClr val="003366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Boracchi</a:t>
            </a:r>
            <a:endParaRPr sz="1600" dirty="0">
              <a:solidFill>
                <a:srgbClr val="003366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ctrTitle" idx="2"/>
          </p:nvPr>
        </p:nvSpPr>
        <p:spPr>
          <a:xfrm>
            <a:off x="17940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 b="1" dirty="0">
              <a:solidFill>
                <a:srgbClr val="00336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94350-E6EA-EB46-809C-17117DE69848}"/>
              </a:ext>
            </a:extLst>
          </p:cNvPr>
          <p:cNvSpPr txBox="1"/>
          <p:nvPr/>
        </p:nvSpPr>
        <p:spPr>
          <a:xfrm>
            <a:off x="3238799" y="222979"/>
            <a:ext cx="5589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School of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Industrial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and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Information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Engineering</a:t>
            </a:r>
            <a:endParaRPr lang="tr-TR" sz="1600" b="1">
              <a:solidFill>
                <a:srgbClr val="003265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7050E-A6C0-7248-9679-5782B6546C0F}"/>
              </a:ext>
            </a:extLst>
          </p:cNvPr>
          <p:cNvSpPr txBox="1"/>
          <p:nvPr/>
        </p:nvSpPr>
        <p:spPr>
          <a:xfrm>
            <a:off x="3264408" y="567655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Master of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Science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in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Computer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Science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and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Engineering</a:t>
            </a:r>
            <a:endParaRPr lang="tr-TR" sz="1600" b="1">
              <a:solidFill>
                <a:srgbClr val="003265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F6B80-2344-8F49-BBBF-51BE57AE52DA}"/>
              </a:ext>
            </a:extLst>
          </p:cNvPr>
          <p:cNvSpPr txBox="1"/>
          <p:nvPr/>
        </p:nvSpPr>
        <p:spPr>
          <a:xfrm>
            <a:off x="3238801" y="912331"/>
            <a:ext cx="5685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Academic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1600" b="1" err="1">
                <a:solidFill>
                  <a:srgbClr val="003265"/>
                </a:solidFill>
                <a:latin typeface="Cambria" panose="02040503050406030204" pitchFamily="18" charset="0"/>
              </a:rPr>
              <a:t>Year</a:t>
            </a:r>
            <a:r>
              <a:rPr lang="tr-TR" sz="1600" b="1">
                <a:solidFill>
                  <a:srgbClr val="003265"/>
                </a:solidFill>
                <a:latin typeface="Cambria" panose="02040503050406030204" pitchFamily="18" charset="0"/>
              </a:rPr>
              <a:t> 2018 - 2019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531514-7522-CE43-9A26-D2CE2B25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02" y="4916986"/>
            <a:ext cx="1566186" cy="154530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What is Generative Adversarial Network</a:t>
            </a:r>
            <a:r>
              <a:rPr lang="en-US" sz="2400" baseline="30000" dirty="0">
                <a:solidFill>
                  <a:srgbClr val="003366"/>
                </a:solidFill>
                <a:latin typeface="Cambria" panose="02040503050406030204" pitchFamily="18" charset="0"/>
              </a:rPr>
              <a:t>*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 ?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87297" y="5297782"/>
            <a:ext cx="8577072" cy="92968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Network pair trained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adversarially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using a mini max game</a:t>
            </a: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Generator learns the generate data similar to target data’s distribution</a:t>
            </a: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Mapping from latent dimension to higher dimension is learned</a:t>
            </a:r>
          </a:p>
          <a:p>
            <a:pPr marL="342900" indent="-342900" algn="just"/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513A66-782E-194E-95CB-8CA59E25D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11" y="907265"/>
            <a:ext cx="8690538" cy="447461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D506085-848E-1F45-931A-4CBE95851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6167" y="827322"/>
            <a:ext cx="9144000" cy="45545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21FCD7-3A1B-9042-844D-5256A3309D41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5882F-CDD8-224D-B8FE-0B59BC12F2E9}"/>
              </a:ext>
            </a:extLst>
          </p:cNvPr>
          <p:cNvSpPr txBox="1"/>
          <p:nvPr/>
        </p:nvSpPr>
        <p:spPr>
          <a:xfrm>
            <a:off x="34790" y="6349710"/>
            <a:ext cx="8965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b="1" dirty="0"/>
              <a:t>*</a:t>
            </a:r>
            <a:r>
              <a:rPr lang="tr-TR" sz="800" dirty="0"/>
              <a:t> </a:t>
            </a:r>
            <a:r>
              <a:rPr lang="tr-TR" sz="800" dirty="0" err="1"/>
              <a:t>Ian</a:t>
            </a:r>
            <a:r>
              <a:rPr lang="tr-TR" sz="800" dirty="0"/>
              <a:t> J. </a:t>
            </a:r>
            <a:r>
              <a:rPr lang="tr-TR" sz="800" dirty="0" err="1"/>
              <a:t>Goodfellow</a:t>
            </a:r>
            <a:r>
              <a:rPr lang="tr-TR" sz="800" dirty="0"/>
              <a:t> et al. “</a:t>
            </a:r>
            <a:r>
              <a:rPr lang="tr-TR" sz="800" dirty="0" err="1"/>
              <a:t>Generative</a:t>
            </a:r>
            <a:r>
              <a:rPr lang="tr-TR" sz="800" dirty="0"/>
              <a:t> </a:t>
            </a:r>
            <a:r>
              <a:rPr lang="tr-TR" sz="800" dirty="0" err="1"/>
              <a:t>Adversarial</a:t>
            </a:r>
            <a:r>
              <a:rPr lang="tr-TR" sz="800" dirty="0"/>
              <a:t> </a:t>
            </a:r>
            <a:r>
              <a:rPr lang="tr-TR" sz="800" dirty="0" err="1"/>
              <a:t>Nets</a:t>
            </a:r>
            <a:r>
              <a:rPr lang="tr-TR" sz="800" dirty="0"/>
              <a:t> NIPS’14. Montreal, </a:t>
            </a:r>
            <a:r>
              <a:rPr lang="tr-TR" sz="800" dirty="0" err="1"/>
              <a:t>Canada</a:t>
            </a:r>
            <a:r>
              <a:rPr lang="tr-TR" sz="800" dirty="0"/>
              <a:t>: MIT </a:t>
            </a:r>
            <a:r>
              <a:rPr lang="tr-TR" sz="800" dirty="0" err="1"/>
              <a:t>Press</a:t>
            </a:r>
            <a:r>
              <a:rPr lang="tr-TR" sz="800" dirty="0"/>
              <a:t>, 2014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267951210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What is Generative Adversarial Network ?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2"/>
            <a:ext cx="8229600" cy="427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Training objective of GAN:</a:t>
            </a:r>
          </a:p>
          <a:p>
            <a:pPr marL="285750" indent="-285750" algn="just"/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3568E3-7D39-B24B-896A-D2B885A29BBD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9</a:t>
            </a:r>
          </a:p>
        </p:txBody>
      </p:sp>
      <p:pic>
        <p:nvPicPr>
          <p:cNvPr id="6" name="Picture 5" descr="A picture containing device, sky&#10;&#10;Description automatically generated">
            <a:extLst>
              <a:ext uri="{FF2B5EF4-FFF2-40B4-BE49-F238E27FC236}">
                <a16:creationId xmlns:a16="http://schemas.microsoft.com/office/drawing/2014/main" id="{E4809D31-3654-ED4B-AD66-6798EA544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979824"/>
            <a:ext cx="91440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14127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What is Generative Adversarial Network ?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4" name="Shape 52">
            <a:extLst>
              <a:ext uri="{FF2B5EF4-FFF2-40B4-BE49-F238E27FC236}">
                <a16:creationId xmlns:a16="http://schemas.microsoft.com/office/drawing/2014/main" id="{99EF984E-1231-984E-BBFA-44E8A03175FE}"/>
              </a:ext>
            </a:extLst>
          </p:cNvPr>
          <p:cNvSpPr txBox="1">
            <a:spLocks/>
          </p:cNvSpPr>
          <p:nvPr/>
        </p:nvSpPr>
        <p:spPr>
          <a:xfrm>
            <a:off x="402680" y="793951"/>
            <a:ext cx="8229600" cy="427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Perspective of Discriminator Network:</a:t>
            </a:r>
          </a:p>
          <a:p>
            <a:pPr marL="285750" indent="-285750" algn="just"/>
            <a:endParaRPr lang="en-US"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728798-0FCC-414E-9570-E4A900871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10" y="1335662"/>
            <a:ext cx="8374270" cy="391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7D882D-DBE2-6A43-84D0-943F2AC8AC29}"/>
              </a:ext>
            </a:extLst>
          </p:cNvPr>
          <p:cNvSpPr txBox="1"/>
          <p:nvPr/>
        </p:nvSpPr>
        <p:spPr>
          <a:xfrm>
            <a:off x="1715102" y="2139999"/>
            <a:ext cx="33978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mbria" panose="02040503050406030204" pitchFamily="18" charset="0"/>
              </a:rPr>
              <a:t>Real </a:t>
            </a:r>
            <a:r>
              <a:rPr lang="tr-TR" dirty="0" err="1">
                <a:latin typeface="Cambria" panose="02040503050406030204" pitchFamily="18" charset="0"/>
              </a:rPr>
              <a:t>samples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classified</a:t>
            </a:r>
            <a:r>
              <a:rPr lang="tr-TR" dirty="0">
                <a:latin typeface="Cambria" panose="02040503050406030204" pitchFamily="18" charset="0"/>
              </a:rPr>
              <a:t> as </a:t>
            </a:r>
            <a:r>
              <a:rPr lang="tr-TR" dirty="0" err="1">
                <a:latin typeface="Cambria" panose="02040503050406030204" pitchFamily="18" charset="0"/>
              </a:rPr>
              <a:t>being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real</a:t>
            </a:r>
            <a:endParaRPr lang="tr-TR" dirty="0">
              <a:latin typeface="Cambria" panose="02040503050406030204" pitchFamily="18" charset="0"/>
            </a:endParaRPr>
          </a:p>
          <a:p>
            <a:endParaRPr lang="tr-TR" dirty="0">
              <a:latin typeface="Cambria" panose="02040503050406030204" pitchFamily="18" charset="0"/>
            </a:endParaRPr>
          </a:p>
          <a:p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Discriminator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wants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maximize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this</a:t>
            </a:r>
            <a:endParaRPr lang="tr-TR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51909-D5F7-CF4B-8F44-0F509781C057}"/>
              </a:ext>
            </a:extLst>
          </p:cNvPr>
          <p:cNvSpPr txBox="1"/>
          <p:nvPr/>
        </p:nvSpPr>
        <p:spPr>
          <a:xfrm>
            <a:off x="5568509" y="2139999"/>
            <a:ext cx="3575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mbria" panose="02040503050406030204" pitchFamily="18" charset="0"/>
              </a:rPr>
              <a:t>Generated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samples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classified</a:t>
            </a:r>
            <a:r>
              <a:rPr lang="tr-TR" dirty="0">
                <a:latin typeface="Cambria" panose="02040503050406030204" pitchFamily="18" charset="0"/>
              </a:rPr>
              <a:t> as </a:t>
            </a:r>
            <a:r>
              <a:rPr lang="tr-TR" dirty="0" err="1">
                <a:latin typeface="Cambria" panose="02040503050406030204" pitchFamily="18" charset="0"/>
              </a:rPr>
              <a:t>being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fake</a:t>
            </a:r>
            <a:endParaRPr lang="tr-TR" dirty="0">
              <a:latin typeface="Cambria" panose="02040503050406030204" pitchFamily="18" charset="0"/>
            </a:endParaRPr>
          </a:p>
          <a:p>
            <a:endParaRPr lang="tr-TR" dirty="0">
              <a:latin typeface="Cambria" panose="02040503050406030204" pitchFamily="18" charset="0"/>
            </a:endParaRPr>
          </a:p>
          <a:p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Discriminator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wants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minimize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this</a:t>
            </a:r>
            <a:endParaRPr lang="tr-TR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5F2DF59-90A2-CB4D-9F87-B71A81C86F05}"/>
              </a:ext>
            </a:extLst>
          </p:cNvPr>
          <p:cNvSpPr/>
          <p:nvPr/>
        </p:nvSpPr>
        <p:spPr>
          <a:xfrm rot="16200000">
            <a:off x="4248146" y="1318876"/>
            <a:ext cx="262689" cy="105155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543F45D-5CA3-A24D-AB69-0A754706C1AF}"/>
              </a:ext>
            </a:extLst>
          </p:cNvPr>
          <p:cNvSpPr/>
          <p:nvPr/>
        </p:nvSpPr>
        <p:spPr>
          <a:xfrm rot="16200000">
            <a:off x="7962414" y="1311256"/>
            <a:ext cx="288179" cy="1051557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959C798-34BC-204F-8F7A-3108503F8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493" y="2829608"/>
            <a:ext cx="7327557" cy="3830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33FBCD-8992-6E4A-B4B1-00722DFB93F6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3104072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B99DA04-9DBE-7040-BACC-156177CD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71" y="2833088"/>
            <a:ext cx="7339914" cy="370582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What is Generative Adversarial Network ?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4" name="Shape 52">
            <a:extLst>
              <a:ext uri="{FF2B5EF4-FFF2-40B4-BE49-F238E27FC236}">
                <a16:creationId xmlns:a16="http://schemas.microsoft.com/office/drawing/2014/main" id="{2ADA9D74-2C64-6E48-9F9D-B310F43EA2CC}"/>
              </a:ext>
            </a:extLst>
          </p:cNvPr>
          <p:cNvSpPr txBox="1">
            <a:spLocks/>
          </p:cNvSpPr>
          <p:nvPr/>
        </p:nvSpPr>
        <p:spPr>
          <a:xfrm>
            <a:off x="365610" y="793951"/>
            <a:ext cx="8229600" cy="427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85750" indent="-28575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Perspective of Generator Network:</a:t>
            </a:r>
          </a:p>
          <a:p>
            <a:pPr marL="285750" indent="-285750" algn="just"/>
            <a:endParaRPr lang="en-US"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7DB86D2-E443-F94A-8F32-4702AD615FAE}"/>
              </a:ext>
            </a:extLst>
          </p:cNvPr>
          <p:cNvSpPr/>
          <p:nvPr/>
        </p:nvSpPr>
        <p:spPr>
          <a:xfrm rot="16200000">
            <a:off x="5476358" y="1194156"/>
            <a:ext cx="359721" cy="113046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A48236-5D1E-9A43-BD9B-BABAFD2C2D59}"/>
              </a:ext>
            </a:extLst>
          </p:cNvPr>
          <p:cNvSpPr txBox="1"/>
          <p:nvPr/>
        </p:nvSpPr>
        <p:spPr>
          <a:xfrm>
            <a:off x="5369845" y="1983374"/>
            <a:ext cx="33978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mbria" panose="02040503050406030204" pitchFamily="18" charset="0"/>
              </a:rPr>
              <a:t>How </a:t>
            </a:r>
            <a:r>
              <a:rPr lang="tr-TR" dirty="0" err="1">
                <a:latin typeface="Cambria" panose="02040503050406030204" pitchFamily="18" charset="0"/>
              </a:rPr>
              <a:t>realistic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are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the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generated</a:t>
            </a:r>
            <a:r>
              <a:rPr lang="tr-TR" dirty="0">
                <a:latin typeface="Cambria" panose="02040503050406030204" pitchFamily="18" charset="0"/>
              </a:rPr>
              <a:t> </a:t>
            </a:r>
            <a:r>
              <a:rPr lang="tr-TR" dirty="0" err="1">
                <a:latin typeface="Cambria" panose="02040503050406030204" pitchFamily="18" charset="0"/>
              </a:rPr>
              <a:t>samples</a:t>
            </a:r>
            <a:r>
              <a:rPr lang="tr-TR" dirty="0">
                <a:latin typeface="Cambria" panose="02040503050406030204" pitchFamily="18" charset="0"/>
              </a:rPr>
              <a:t> ?</a:t>
            </a:r>
          </a:p>
          <a:p>
            <a:endParaRPr lang="tr-TR" dirty="0">
              <a:latin typeface="Cambria" panose="02040503050406030204" pitchFamily="18" charset="0"/>
            </a:endParaRPr>
          </a:p>
          <a:p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Generator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wants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maximize</a:t>
            </a:r>
            <a:r>
              <a:rPr lang="tr-T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tr-T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this</a:t>
            </a:r>
            <a:endParaRPr lang="tr-TR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DD6A2-A51C-F44D-A84A-1986FBF29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17" y="1251118"/>
            <a:ext cx="5368830" cy="40385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33474C2-B7C4-D246-8B21-E7855D5595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52" y="2746093"/>
            <a:ext cx="2547143" cy="22545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C24717-B6C2-7E4D-8CE1-EB4BD2680E26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12337692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Motivation Behind Using GANs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6052" y="5970299"/>
            <a:ext cx="8311896" cy="363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C000A8D-1952-0542-BA9F-122DB052E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403" y="1174437"/>
            <a:ext cx="2547143" cy="225456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F7CBDF0-17FB-D34F-B212-3938827FA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925"/>
            <a:ext cx="9144000" cy="4968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9125FB-8EC0-914D-89E6-73BED689C304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74683316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Motivation Behind Using GANs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6052" y="5970299"/>
            <a:ext cx="8311896" cy="363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C000A8D-1952-0542-BA9F-122DB052E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403" y="1174437"/>
            <a:ext cx="2547143" cy="2254565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CFAE1083-6B08-9140-82D2-F054A276EC07}"/>
              </a:ext>
            </a:extLst>
          </p:cNvPr>
          <p:cNvSpPr/>
          <p:nvPr/>
        </p:nvSpPr>
        <p:spPr>
          <a:xfrm>
            <a:off x="7546403" y="1668164"/>
            <a:ext cx="1594020" cy="1488989"/>
          </a:xfrm>
          <a:prstGeom prst="frame">
            <a:avLst>
              <a:gd name="adj1" fmla="val 2542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B6387EC-CA4F-4E4E-BB26-917E245F3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925"/>
            <a:ext cx="9144000" cy="4968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A4C026-C3D5-4F44-97AB-70430225A430}"/>
              </a:ext>
            </a:extLst>
          </p:cNvPr>
          <p:cNvSpPr txBox="1"/>
          <p:nvPr/>
        </p:nvSpPr>
        <p:spPr>
          <a:xfrm>
            <a:off x="0" y="6582378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93782963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Motivation Behind Using GANs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6052" y="5970299"/>
            <a:ext cx="8311896" cy="363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C000A8D-1952-0542-BA9F-122DB052E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2" y="1174436"/>
            <a:ext cx="2547143" cy="225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7BA53-9AFF-C840-AAC1-7F3235A489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925"/>
            <a:ext cx="9144000" cy="4968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DCDD0E-EB3F-604D-A028-4DF39F0D7619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8880635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  <a:t>GAN Based Anomaly Detection Models</a:t>
            </a:r>
            <a:endParaRPr sz="36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CFCA6CF-0093-8C40-9719-AE5AC87BB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7222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GAN Based Anomaly Detection Models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11570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GAN training + latent representation learning</a:t>
            </a:r>
          </a:p>
          <a:p>
            <a:pPr lvl="2">
              <a:buNone/>
            </a:pPr>
            <a:endParaRPr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678849-3947-CF4F-A561-A27F1DC2AC1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5280841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GAN Based Anomaly Detection Models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11570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GAN training + latent representation learning</a:t>
            </a:r>
          </a:p>
          <a:p>
            <a:pPr marL="998537" indent="-457200" algn="just">
              <a:buFont typeface="+mj-lt"/>
              <a:buAutoNum type="arabicPeriod"/>
            </a:pP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1800" baseline="30000" dirty="0">
                <a:solidFill>
                  <a:srgbClr val="003366"/>
                </a:solidFill>
                <a:latin typeface="Cambria" panose="02040503050406030204" pitchFamily="18" charset="0"/>
              </a:rPr>
              <a:t>*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Approximation of latent representation</a:t>
            </a:r>
          </a:p>
          <a:p>
            <a:pPr lvl="2">
              <a:buNone/>
            </a:pPr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29BD-4A91-F445-925C-66E3F24DA5C0}"/>
              </a:ext>
            </a:extLst>
          </p:cNvPr>
          <p:cNvSpPr txBox="1"/>
          <p:nvPr/>
        </p:nvSpPr>
        <p:spPr>
          <a:xfrm>
            <a:off x="34790" y="6349710"/>
            <a:ext cx="8965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/>
              <a:t>* </a:t>
            </a:r>
            <a:r>
              <a:rPr lang="tr-TR" sz="800" dirty="0"/>
              <a:t>Thomas </a:t>
            </a:r>
            <a:r>
              <a:rPr lang="tr-TR" sz="800" dirty="0" err="1"/>
              <a:t>Schlegl</a:t>
            </a:r>
            <a:r>
              <a:rPr lang="tr-TR" sz="800" dirty="0"/>
              <a:t> et al. “</a:t>
            </a:r>
            <a:r>
              <a:rPr lang="tr-TR" sz="800" dirty="0" err="1"/>
              <a:t>Unsupervised</a:t>
            </a:r>
            <a:r>
              <a:rPr lang="tr-TR" sz="800" dirty="0"/>
              <a:t> </a:t>
            </a:r>
            <a:r>
              <a:rPr lang="tr-TR" sz="800" dirty="0" err="1"/>
              <a:t>Anomaly</a:t>
            </a:r>
            <a:r>
              <a:rPr lang="tr-TR" sz="800" dirty="0"/>
              <a:t> </a:t>
            </a:r>
            <a:r>
              <a:rPr lang="tr-TR" sz="800" dirty="0" err="1"/>
              <a:t>Detection</a:t>
            </a:r>
            <a:r>
              <a:rPr lang="tr-TR" sz="800" dirty="0"/>
              <a:t> </a:t>
            </a:r>
            <a:r>
              <a:rPr lang="tr-TR" sz="800" dirty="0" err="1"/>
              <a:t>with</a:t>
            </a:r>
            <a:r>
              <a:rPr lang="tr-TR" sz="800" dirty="0"/>
              <a:t> Gen- </a:t>
            </a:r>
            <a:r>
              <a:rPr lang="tr-TR" sz="800" dirty="0" err="1"/>
              <a:t>erative</a:t>
            </a:r>
            <a:r>
              <a:rPr lang="tr-TR" sz="800" dirty="0"/>
              <a:t> </a:t>
            </a:r>
            <a:r>
              <a:rPr lang="tr-TR" sz="800" dirty="0" err="1"/>
              <a:t>Adversarial</a:t>
            </a:r>
            <a:r>
              <a:rPr lang="tr-TR" sz="800" dirty="0"/>
              <a:t> Networks </a:t>
            </a:r>
            <a:r>
              <a:rPr lang="tr-TR" sz="800" dirty="0" err="1"/>
              <a:t>to</a:t>
            </a:r>
            <a:r>
              <a:rPr lang="tr-TR" sz="800" dirty="0"/>
              <a:t> Guide Marker </a:t>
            </a:r>
            <a:r>
              <a:rPr lang="tr-TR" sz="800" dirty="0" err="1"/>
              <a:t>Discovery</a:t>
            </a:r>
            <a:r>
              <a:rPr lang="tr-TR" sz="800" dirty="0"/>
              <a:t>”. </a:t>
            </a:r>
            <a:r>
              <a:rPr lang="tr-TR" sz="800" dirty="0" err="1"/>
              <a:t>In</a:t>
            </a:r>
            <a:r>
              <a:rPr lang="tr-TR" sz="800" dirty="0"/>
              <a:t>: </a:t>
            </a:r>
            <a:r>
              <a:rPr lang="tr-TR" sz="800" i="1" dirty="0"/>
              <a:t>IPMI</a:t>
            </a:r>
            <a:r>
              <a:rPr lang="tr-TR" sz="800" dirty="0"/>
              <a:t>. 2017. </a:t>
            </a:r>
          </a:p>
          <a:p>
            <a:endParaRPr lang="en-GB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78849-3947-CF4F-A561-A27F1DC2AC1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13038-D504-0A42-88DD-8BCAABE4D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900" y="1853627"/>
            <a:ext cx="9144000" cy="4525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975B0-EB06-E04E-9C7B-F146ED8123DB}"/>
              </a:ext>
            </a:extLst>
          </p:cNvPr>
          <p:cNvSpPr txBox="1"/>
          <p:nvPr/>
        </p:nvSpPr>
        <p:spPr>
          <a:xfrm>
            <a:off x="2771084" y="5775600"/>
            <a:ext cx="407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latin typeface="Cambria" panose="02040503050406030204" pitchFamily="18" charset="0"/>
              </a:rPr>
              <a:t>Slow testing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367291095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2400" dirty="0">
                <a:solidFill>
                  <a:srgbClr val="003366"/>
                </a:solidFill>
                <a:latin typeface="+mj-lt"/>
              </a:rPr>
              <a:t>What is Anomaly Detection ?</a:t>
            </a:r>
            <a:endParaRPr sz="2400" dirty="0">
              <a:solidFill>
                <a:srgbClr val="003366"/>
              </a:solidFill>
              <a:latin typeface="+mj-lt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15307" y="875778"/>
            <a:ext cx="6568395" cy="127812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tr-TR" sz="2000" err="1">
                <a:solidFill>
                  <a:srgbClr val="003265"/>
                </a:solidFill>
                <a:latin typeface="+mj-lt"/>
              </a:rPr>
              <a:t>Samples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that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don’t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follow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the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characteristic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behaviors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of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the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defined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notion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of </a:t>
            </a:r>
            <a:r>
              <a:rPr lang="tr-TR" sz="2000" err="1">
                <a:solidFill>
                  <a:srgbClr val="003265"/>
                </a:solidFill>
                <a:latin typeface="+mj-lt"/>
              </a:rPr>
              <a:t>normality</a:t>
            </a:r>
            <a:r>
              <a:rPr lang="tr-TR" sz="2000">
                <a:solidFill>
                  <a:srgbClr val="003265"/>
                </a:solidFill>
                <a:latin typeface="+mj-lt"/>
              </a:rPr>
              <a:t> </a:t>
            </a:r>
          </a:p>
          <a:p>
            <a:pPr marL="342900" indent="-342900" algn="just"/>
            <a:endParaRPr sz="2000">
              <a:solidFill>
                <a:srgbClr val="003265"/>
              </a:solidFill>
              <a:latin typeface="+mj-lt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CFAF6-9C43-C843-B5D8-D0CF099E4367}"/>
              </a:ext>
            </a:extLst>
          </p:cNvPr>
          <p:cNvSpPr txBox="1"/>
          <p:nvPr/>
        </p:nvSpPr>
        <p:spPr>
          <a:xfrm>
            <a:off x="215307" y="1975627"/>
            <a:ext cx="2420319" cy="1881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rgbClr val="003265"/>
                </a:solidFill>
                <a:latin typeface="Cambria" panose="02040503050406030204" pitchFamily="18" charset="0"/>
              </a:rPr>
              <a:t>Cyber</a:t>
            </a:r>
            <a:r>
              <a:rPr lang="tr-TR" sz="2000" dirty="0">
                <a:solidFill>
                  <a:srgbClr val="003265"/>
                </a:solidFill>
                <a:latin typeface="Cambria" panose="02040503050406030204" pitchFamily="18" charset="0"/>
              </a:rPr>
              <a:t> </a:t>
            </a:r>
            <a:r>
              <a:rPr lang="tr-TR" sz="2000" dirty="0" err="1">
                <a:solidFill>
                  <a:srgbClr val="003265"/>
                </a:solidFill>
                <a:latin typeface="Cambria" panose="02040503050406030204" pitchFamily="18" charset="0"/>
              </a:rPr>
              <a:t>security</a:t>
            </a:r>
            <a:endParaRPr lang="tr-TR" sz="2000" dirty="0">
              <a:solidFill>
                <a:srgbClr val="003265"/>
              </a:solidFill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3265"/>
                </a:solidFill>
                <a:latin typeface="Cambria" panose="02040503050406030204" pitchFamily="18" charset="0"/>
              </a:rPr>
              <a:t>Finance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003265"/>
                </a:solidFill>
                <a:latin typeface="Cambria" panose="02040503050406030204" pitchFamily="18" charset="0"/>
              </a:rPr>
              <a:t>Healthcare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rgbClr val="003265"/>
                </a:solidFill>
                <a:latin typeface="Cambria" panose="02040503050406030204" pitchFamily="18" charset="0"/>
              </a:rPr>
              <a:t>Manufacturing</a:t>
            </a:r>
            <a:endParaRPr lang="tr-TR" sz="2000" dirty="0">
              <a:solidFill>
                <a:srgbClr val="003265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509518A-AD97-4B4A-AF71-35F982ECB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987" y="1764794"/>
            <a:ext cx="5903708" cy="39358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B9A004-6854-414E-92D6-C45B8FC99083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GAN Based Anomaly Detection Models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1401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GAN training + latent representation learning</a:t>
            </a:r>
          </a:p>
          <a:p>
            <a:pPr marL="998537" indent="-457200" algn="just">
              <a:buFont typeface="+mj-lt"/>
              <a:buAutoNum type="arabicPeriod"/>
            </a:pP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Approximation of latent representation</a:t>
            </a:r>
          </a:p>
          <a:p>
            <a:pPr marL="998537" indent="-457200" algn="just">
              <a:buFont typeface="+mj-lt"/>
              <a:buAutoNum type="arabicPeriod"/>
            </a:pP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1800" baseline="30000" dirty="0">
                <a:solidFill>
                  <a:srgbClr val="003366"/>
                </a:solidFill>
                <a:latin typeface="Cambria" panose="02040503050406030204" pitchFamily="18" charset="0"/>
              </a:rPr>
              <a:t>1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, ALAD</a:t>
            </a:r>
            <a:r>
              <a:rPr lang="en-US" sz="1800" baseline="30000" dirty="0">
                <a:solidFill>
                  <a:srgbClr val="003366"/>
                </a:solidFill>
                <a:latin typeface="Cambria" panose="02040503050406030204" pitchFamily="18" charset="0"/>
              </a:rPr>
              <a:t>2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Adversarial feature learning using Encoder network</a:t>
            </a:r>
            <a:endParaRPr lang="en-US" sz="1800" dirty="0">
              <a:solidFill>
                <a:srgbClr val="003265"/>
              </a:solidFill>
              <a:latin typeface="Cambria" panose="02040503050406030204" pitchFamily="18" charset="0"/>
            </a:endParaRPr>
          </a:p>
          <a:p>
            <a:pPr lvl="2">
              <a:buNone/>
            </a:pPr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30286C-EE73-184F-8077-A7FD9E4B8C55}"/>
              </a:ext>
            </a:extLst>
          </p:cNvPr>
          <p:cNvSpPr/>
          <p:nvPr/>
        </p:nvSpPr>
        <p:spPr>
          <a:xfrm>
            <a:off x="82450" y="6214104"/>
            <a:ext cx="8298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800" b="1" dirty="0"/>
              <a:t>1 -</a:t>
            </a:r>
            <a:r>
              <a:rPr lang="tr-TR" sz="800" dirty="0" err="1"/>
              <a:t>Jeff</a:t>
            </a:r>
            <a:r>
              <a:rPr lang="tr-TR" sz="800" dirty="0"/>
              <a:t> </a:t>
            </a:r>
            <a:r>
              <a:rPr lang="tr-TR" sz="800" dirty="0" err="1"/>
              <a:t>Donahue</a:t>
            </a:r>
            <a:r>
              <a:rPr lang="tr-TR" sz="800" dirty="0"/>
              <a:t>, </a:t>
            </a:r>
            <a:r>
              <a:rPr lang="tr-TR" sz="800" dirty="0" err="1"/>
              <a:t>Philipp</a:t>
            </a:r>
            <a:r>
              <a:rPr lang="tr-TR" sz="800" dirty="0"/>
              <a:t> </a:t>
            </a:r>
            <a:r>
              <a:rPr lang="tr-TR" sz="800" dirty="0" err="1"/>
              <a:t>Krähenbühl</a:t>
            </a:r>
            <a:r>
              <a:rPr lang="tr-TR" sz="800" dirty="0"/>
              <a:t>, </a:t>
            </a:r>
            <a:r>
              <a:rPr lang="tr-TR" sz="800" dirty="0" err="1"/>
              <a:t>and</a:t>
            </a:r>
            <a:r>
              <a:rPr lang="tr-TR" sz="800" dirty="0"/>
              <a:t> </a:t>
            </a:r>
            <a:r>
              <a:rPr lang="tr-TR" sz="800" dirty="0" err="1"/>
              <a:t>Trevor</a:t>
            </a:r>
            <a:r>
              <a:rPr lang="tr-TR" sz="800" dirty="0"/>
              <a:t> </a:t>
            </a:r>
            <a:r>
              <a:rPr lang="tr-TR" sz="800" dirty="0" err="1"/>
              <a:t>Darrell</a:t>
            </a:r>
            <a:r>
              <a:rPr lang="tr-TR" sz="800" dirty="0"/>
              <a:t>. “</a:t>
            </a:r>
            <a:r>
              <a:rPr lang="tr-TR" sz="800" dirty="0" err="1"/>
              <a:t>Adversarial</a:t>
            </a:r>
            <a:r>
              <a:rPr lang="tr-TR" sz="800" dirty="0"/>
              <a:t> </a:t>
            </a:r>
            <a:r>
              <a:rPr lang="tr-TR" sz="800" dirty="0" err="1"/>
              <a:t>Feature</a:t>
            </a:r>
            <a:r>
              <a:rPr lang="tr-TR" sz="800" dirty="0"/>
              <a:t> Learning”. </a:t>
            </a:r>
            <a:r>
              <a:rPr lang="tr-TR" sz="800" dirty="0" err="1"/>
              <a:t>In</a:t>
            </a:r>
            <a:r>
              <a:rPr lang="tr-TR" sz="800" dirty="0"/>
              <a:t>: </a:t>
            </a:r>
            <a:r>
              <a:rPr lang="tr-TR" sz="800" i="1" dirty="0" err="1"/>
              <a:t>CoRR</a:t>
            </a:r>
            <a:r>
              <a:rPr lang="tr-TR" sz="800" i="1" dirty="0"/>
              <a:t> </a:t>
            </a:r>
            <a:r>
              <a:rPr lang="tr-TR" sz="800" dirty="0" err="1"/>
              <a:t>abs</a:t>
            </a:r>
            <a:r>
              <a:rPr lang="tr-TR" sz="800" dirty="0"/>
              <a:t>/1605.09782 (2017). </a:t>
            </a:r>
            <a:endParaRPr lang="tr-TR" sz="800" b="1" dirty="0"/>
          </a:p>
          <a:p>
            <a:r>
              <a:rPr lang="tr-TR" sz="800" b="1" dirty="0"/>
              <a:t>2 - </a:t>
            </a:r>
            <a:r>
              <a:rPr lang="tr-TR" sz="800" dirty="0" err="1"/>
              <a:t>Houssam</a:t>
            </a:r>
            <a:r>
              <a:rPr lang="tr-TR" sz="800" dirty="0"/>
              <a:t> </a:t>
            </a:r>
            <a:r>
              <a:rPr lang="tr-TR" sz="800" dirty="0" err="1"/>
              <a:t>Zenati</a:t>
            </a:r>
            <a:r>
              <a:rPr lang="tr-TR" sz="800" dirty="0"/>
              <a:t> et al. “</a:t>
            </a:r>
            <a:r>
              <a:rPr lang="tr-TR" sz="800" dirty="0" err="1"/>
              <a:t>Adversarially</a:t>
            </a:r>
            <a:r>
              <a:rPr lang="tr-TR" sz="800" dirty="0"/>
              <a:t> </a:t>
            </a:r>
            <a:r>
              <a:rPr lang="tr-TR" sz="800" dirty="0" err="1"/>
              <a:t>Learned</a:t>
            </a:r>
            <a:r>
              <a:rPr lang="tr-TR" sz="800" dirty="0"/>
              <a:t> </a:t>
            </a:r>
            <a:r>
              <a:rPr lang="tr-TR" sz="800" dirty="0" err="1"/>
              <a:t>Anomaly</a:t>
            </a:r>
            <a:r>
              <a:rPr lang="tr-TR" sz="800" dirty="0"/>
              <a:t> </a:t>
            </a:r>
            <a:r>
              <a:rPr lang="tr-TR" sz="800" dirty="0" err="1"/>
              <a:t>Detection</a:t>
            </a:r>
            <a:r>
              <a:rPr lang="tr-TR" sz="800" dirty="0"/>
              <a:t>”. </a:t>
            </a:r>
            <a:r>
              <a:rPr lang="tr-TR" sz="800" dirty="0" err="1"/>
              <a:t>In</a:t>
            </a:r>
            <a:r>
              <a:rPr lang="tr-TR" sz="800" dirty="0"/>
              <a:t>: </a:t>
            </a:r>
            <a:r>
              <a:rPr lang="tr-TR" sz="800" i="1" dirty="0" err="1"/>
              <a:t>CoRR</a:t>
            </a:r>
            <a:r>
              <a:rPr lang="tr-TR" sz="800" i="1" dirty="0"/>
              <a:t> </a:t>
            </a:r>
            <a:r>
              <a:rPr lang="tr-TR" sz="800" dirty="0" err="1"/>
              <a:t>abs</a:t>
            </a:r>
            <a:r>
              <a:rPr lang="tr-TR" sz="800" dirty="0"/>
              <a:t>/1812.02288 (2018). </a:t>
            </a:r>
            <a:r>
              <a:rPr lang="tr-TR" sz="800" dirty="0" err="1"/>
              <a:t>arXiv</a:t>
            </a:r>
            <a:r>
              <a:rPr lang="tr-TR" sz="800" dirty="0"/>
              <a:t>: 1812.02288. </a:t>
            </a:r>
            <a:r>
              <a:rPr lang="tr-TR" sz="800" dirty="0" err="1"/>
              <a:t>url</a:t>
            </a:r>
            <a:r>
              <a:rPr lang="tr-TR" sz="800" dirty="0"/>
              <a:t>: http: //</a:t>
            </a:r>
            <a:r>
              <a:rPr lang="tr-TR" sz="800" dirty="0" err="1"/>
              <a:t>arxiv.org</a:t>
            </a:r>
            <a:r>
              <a:rPr lang="tr-TR" sz="800" dirty="0"/>
              <a:t>/</a:t>
            </a:r>
            <a:r>
              <a:rPr lang="tr-TR" sz="800" dirty="0" err="1"/>
              <a:t>abs</a:t>
            </a:r>
            <a:r>
              <a:rPr lang="tr-TR" sz="800" dirty="0"/>
              <a:t>/1812.02288. </a:t>
            </a:r>
          </a:p>
          <a:p>
            <a:endParaRPr lang="tr-T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9C92E-7770-4345-BB15-70CF78D66417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17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64B7839-FF53-094E-B99B-73C4BAFEE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160209"/>
            <a:ext cx="8653791" cy="4898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846CE1-F4D8-CD4C-9BC1-D06D7929C942}"/>
              </a:ext>
            </a:extLst>
          </p:cNvPr>
          <p:cNvSpPr txBox="1"/>
          <p:nvPr/>
        </p:nvSpPr>
        <p:spPr>
          <a:xfrm>
            <a:off x="2196427" y="5793228"/>
            <a:ext cx="527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latin typeface="Cambria" panose="02040503050406030204" pitchFamily="18" charset="0"/>
              </a:rPr>
              <a:t>Convergence &amp; Stabilization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7741938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b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  <a:t>(SENCEBGAN)</a:t>
            </a:r>
            <a:endParaRPr sz="36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7B5288-5B24-CC48-A367-8F216F7A7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23680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76808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Energy Based GAN for more stable training</a:t>
            </a:r>
          </a:p>
          <a:p>
            <a:pPr algn="just">
              <a:buNone/>
            </a:pPr>
            <a:endParaRPr sz="22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6AE0A2-2BB3-4E49-B6A5-6ED8F4D89B3F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95100559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Energy Based GAN for more stable training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Encoder networks for latent representations of inputs and their reconstructions.</a:t>
            </a:r>
          </a:p>
          <a:p>
            <a:pPr algn="just">
              <a:buNone/>
            </a:pPr>
            <a:endParaRPr sz="22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70BB6-EEB2-C147-9357-94C15817FE86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77461361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Energy Based GAN for more stable training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Encoder networks for latent representations of inputs and their reconstructions.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Sequential training to ensure convergence</a:t>
            </a:r>
          </a:p>
          <a:p>
            <a:pPr marL="342900" indent="-342900" algn="just"/>
            <a:endParaRPr sz="22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E981B9-B53F-6944-9CDD-5BD3661B9C7C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08758170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Proposed Model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Energy Based GAN for more stable training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Encoder networks for latent representations of inputs and their reconstructions.</a:t>
            </a:r>
          </a:p>
          <a:p>
            <a:pPr marL="342900" indent="-342900" algn="just"/>
            <a:r>
              <a:rPr lang="en-US" sz="2200">
                <a:solidFill>
                  <a:srgbClr val="003366"/>
                </a:solidFill>
                <a:latin typeface="Cambria" panose="02040503050406030204" pitchFamily="18" charset="0"/>
              </a:rPr>
              <a:t>Sequential training to ensure convergence</a:t>
            </a:r>
          </a:p>
          <a:p>
            <a:pPr marL="342900" indent="-342900" algn="just"/>
            <a:endParaRPr sz="22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D003B-FBDB-994C-936C-D72D3A96C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2321165"/>
            <a:ext cx="9144000" cy="4010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04D868-0EA0-BB49-8B45-FFE9BF3F8CF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07876265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Energy Based Generative Adversarial Network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5129561"/>
            <a:ext cx="8229600" cy="9623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200" dirty="0">
                <a:solidFill>
                  <a:srgbClr val="003366"/>
                </a:solidFill>
                <a:latin typeface="+mn-lt"/>
              </a:rPr>
              <a:t>Discriminator Network becomes autoencoder network</a:t>
            </a:r>
          </a:p>
          <a:p>
            <a:pPr marL="342900" indent="-342900" algn="just"/>
            <a:r>
              <a:rPr lang="en-US" sz="2200" dirty="0">
                <a:solidFill>
                  <a:srgbClr val="003366"/>
                </a:solidFill>
                <a:latin typeface="+mn-lt"/>
              </a:rPr>
              <a:t>Energy is the Reconstruction error</a:t>
            </a:r>
            <a:endParaRPr sz="2200" dirty="0">
              <a:solidFill>
                <a:srgbClr val="003366"/>
              </a:solidFill>
              <a:latin typeface="+mn-lt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57F81-F5E8-114A-9A3C-AAC71DC35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055" y="842338"/>
            <a:ext cx="6827799" cy="42872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DF50D-8E8B-0D43-9647-F81AAF364C19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12828967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Energy Based Generative Adversarial Network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82449" y="953318"/>
            <a:ext cx="3642055" cy="51386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+mn-lt"/>
              </a:rPr>
              <a:t>Energy based value function based on margin loss</a:t>
            </a:r>
          </a:p>
          <a:p>
            <a:pPr marL="342900" indent="-342900" algn="just"/>
            <a:endParaRPr lang="en-US" sz="1800" dirty="0">
              <a:solidFill>
                <a:srgbClr val="003366"/>
              </a:solidFill>
              <a:latin typeface="+mn-lt"/>
            </a:endParaRP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+mn-lt"/>
              </a:rPr>
              <a:t>Reconstruction based output offers a diverse output for discriminator</a:t>
            </a:r>
          </a:p>
          <a:p>
            <a:pPr marL="342900" indent="-342900" algn="just"/>
            <a:endParaRPr lang="en-US" sz="1800" dirty="0">
              <a:solidFill>
                <a:srgbClr val="003366"/>
              </a:solidFill>
              <a:latin typeface="+mn-lt"/>
            </a:endParaRP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+mn-lt"/>
              </a:rPr>
              <a:t>Discriminator regularization by generator network</a:t>
            </a:r>
          </a:p>
          <a:p>
            <a:pPr marL="342900" indent="-342900" algn="just"/>
            <a:endParaRPr lang="en-US" sz="1800" dirty="0">
              <a:solidFill>
                <a:srgbClr val="003366"/>
              </a:solidFill>
              <a:latin typeface="+mn-lt"/>
            </a:endParaRPr>
          </a:p>
          <a:p>
            <a:pPr marL="342900" indent="-342900" algn="just"/>
            <a:endParaRPr lang="en-US" sz="1800" dirty="0">
              <a:solidFill>
                <a:srgbClr val="003366"/>
              </a:solidFill>
              <a:latin typeface="+mn-lt"/>
            </a:endParaRP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+mn-lt"/>
              </a:rPr>
              <a:t>Pulling away term mitigates the mode collapse problem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43F1E68-05DD-AB45-ABF3-247AA619A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340" y="2985528"/>
            <a:ext cx="4484818" cy="75082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18EFA7D-2722-C140-9D62-5F26664B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96" y="4576330"/>
            <a:ext cx="3848309" cy="165113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B4B33E-3495-DA4B-BA8D-C2231A0B4398}"/>
              </a:ext>
            </a:extLst>
          </p:cNvPr>
          <p:cNvCxnSpPr>
            <a:endCxn id="9" idx="0"/>
          </p:cNvCxnSpPr>
          <p:nvPr/>
        </p:nvCxnSpPr>
        <p:spPr>
          <a:xfrm>
            <a:off x="6668750" y="3914777"/>
            <a:ext cx="1" cy="66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D82DC48-42A7-804E-A6EC-1A06DC40A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187" y="1167004"/>
            <a:ext cx="4983727" cy="12091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10C392-E9EF-6D47-868B-80DD042C91CF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043125482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Training of the Model – Stage 1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4900" y="721024"/>
            <a:ext cx="8229600" cy="55996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Initial stage is energy based GAN training</a:t>
            </a:r>
            <a:endParaRPr sz="20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04681-3B79-154B-9D05-1B600C965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" y="1279366"/>
            <a:ext cx="9144000" cy="529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E7CDBA-C1D2-EF4F-BB5C-6A9F2298A0C2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946311091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Training of the Model – Stage 2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2"/>
            <a:ext cx="8229600" cy="54638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Generator Encoder training for bi directional mapping</a:t>
            </a:r>
            <a:endParaRPr sz="20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4116EF-20F6-084A-94A9-14882CF1F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1" y="1274535"/>
            <a:ext cx="9144000" cy="529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80D3D8-F3BC-8246-9FCD-B4A3A6DEA775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89949437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Problem focus of This Thesis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67990" y="793951"/>
            <a:ext cx="8318810" cy="189638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Nanofibrous material production monitoring</a:t>
            </a: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Detection of defective regions occurred in the production process due to external factors</a:t>
            </a:r>
          </a:p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Detection of anomalies are required to monitor quality of batches and to prevent waste </a:t>
            </a:r>
          </a:p>
          <a:p>
            <a:pPr marL="342900" indent="-342900" algn="just"/>
            <a:endParaRPr lang="en-US"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EBB26-2A07-D549-A338-EFC6AA6B9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1" y="2730560"/>
            <a:ext cx="4430747" cy="2915583"/>
          </a:xfrm>
          <a:prstGeom prst="rect">
            <a:avLst/>
          </a:prstGeom>
        </p:spPr>
      </p:pic>
      <p:pic>
        <p:nvPicPr>
          <p:cNvPr id="6" name="Picture 5" descr="A close up of a metal fence&#10;&#10;Description automatically generated">
            <a:extLst>
              <a:ext uri="{FF2B5EF4-FFF2-40B4-BE49-F238E27FC236}">
                <a16:creationId xmlns:a16="http://schemas.microsoft.com/office/drawing/2014/main" id="{FC43AC2F-8DB8-CA48-B207-5900C8F5C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288" y="2690334"/>
            <a:ext cx="4323925" cy="29558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D360CE-CF07-1645-989E-8F9CB0F50EEA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76261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Training of the Model – Stage 3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2"/>
            <a:ext cx="8229600" cy="54638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Reconstruction Encoder training for L.R. of reconstructions</a:t>
            </a:r>
            <a:endParaRPr sz="20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476AF4-4BDA-F547-8CDB-124F8E829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4533"/>
            <a:ext cx="9144000" cy="529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CDF7B9-0367-924A-8622-07A821048653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81016603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mbria" panose="02040503050406030204" pitchFamily="18" charset="0"/>
              </a:rPr>
              <a:t>Anomaly Detection of Proposed Model ( SENCEBGAN)</a:t>
            </a:r>
            <a:endParaRPr sz="20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25910" y="6207328"/>
            <a:ext cx="8450132" cy="286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D1AF54-BD5C-2544-8CAA-F23DCED85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54827"/>
            <a:ext cx="9144000" cy="46417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5C8F16-09AE-4243-86D0-11C5FB42E994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89880862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dirty="0">
                <a:solidFill>
                  <a:srgbClr val="003366"/>
                </a:solidFill>
                <a:latin typeface="+mj-lt"/>
              </a:rPr>
              <a:t>Experiments &amp; Results</a:t>
            </a:r>
            <a:endParaRPr sz="3600" dirty="0">
              <a:solidFill>
                <a:srgbClr val="003366"/>
              </a:solidFill>
              <a:latin typeface="+mj-lt"/>
            </a:endParaRP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35E79E19-A6C8-3E43-8DFC-6A03E0C51D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0539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Generator Image Generation Comparison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3432C47D-7D6E-CD42-9EBF-09867491F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54" y="850113"/>
            <a:ext cx="7837758" cy="2034523"/>
          </a:xfrm>
          <a:prstGeom prst="rect">
            <a:avLst/>
          </a:prstGeom>
        </p:spPr>
      </p:pic>
      <p:sp>
        <p:nvSpPr>
          <p:cNvPr id="13" name="Shape 52">
            <a:extLst>
              <a:ext uri="{FF2B5EF4-FFF2-40B4-BE49-F238E27FC236}">
                <a16:creationId xmlns:a16="http://schemas.microsoft.com/office/drawing/2014/main" id="{35E79E19-A6C8-3E43-8DFC-6A03E0C51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6388" y="2884634"/>
            <a:ext cx="8229600" cy="56894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Generated samples from </a:t>
            </a:r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, </a:t>
            </a:r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 and ALAD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26595-911C-DF4E-A833-DB21483AD00C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60637550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Generator Image Generation Comparison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3432C47D-7D6E-CD42-9EBF-09867491F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54" y="850113"/>
            <a:ext cx="7837758" cy="2034523"/>
          </a:xfrm>
          <a:prstGeom prst="rect">
            <a:avLst/>
          </a:prstGeom>
        </p:spPr>
      </p:pic>
      <p:sp>
        <p:nvSpPr>
          <p:cNvPr id="13" name="Shape 52">
            <a:extLst>
              <a:ext uri="{FF2B5EF4-FFF2-40B4-BE49-F238E27FC236}">
                <a16:creationId xmlns:a16="http://schemas.microsoft.com/office/drawing/2014/main" id="{35E79E19-A6C8-3E43-8DFC-6A03E0C51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6388" y="2884634"/>
            <a:ext cx="8229600" cy="56894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Generated samples from </a:t>
            </a:r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, </a:t>
            </a:r>
            <a:r>
              <a:rPr lang="en-US" sz="2400" dirty="0" err="1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 and ALAD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Picture 11" descr="A picture containing photo, animal, outdoor, mammal&#10;&#10;Description automatically generated">
            <a:extLst>
              <a:ext uri="{FF2B5EF4-FFF2-40B4-BE49-F238E27FC236}">
                <a16:creationId xmlns:a16="http://schemas.microsoft.com/office/drawing/2014/main" id="{39893E8E-18CD-FB45-98F1-CCE4FBB1F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01" y="3453576"/>
            <a:ext cx="7837758" cy="1876978"/>
          </a:xfrm>
          <a:prstGeom prst="rect">
            <a:avLst/>
          </a:prstGeom>
        </p:spPr>
      </p:pic>
      <p:sp>
        <p:nvSpPr>
          <p:cNvPr id="14" name="Shape 52">
            <a:extLst>
              <a:ext uri="{FF2B5EF4-FFF2-40B4-BE49-F238E27FC236}">
                <a16:creationId xmlns:a16="http://schemas.microsoft.com/office/drawing/2014/main" id="{CCCF71C7-766A-4147-8421-7DEC53F7D203}"/>
              </a:ext>
            </a:extLst>
          </p:cNvPr>
          <p:cNvSpPr txBox="1">
            <a:spLocks/>
          </p:cNvSpPr>
          <p:nvPr/>
        </p:nvSpPr>
        <p:spPr>
          <a:xfrm>
            <a:off x="649854" y="5341723"/>
            <a:ext cx="8229600" cy="568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Generated samples from proposed model (SENCEBGAN)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E84C2B-7222-B043-96CD-4B0F4D1FD26E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465046223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Quality Comparison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5" name="Shape 52">
            <a:extLst>
              <a:ext uri="{FF2B5EF4-FFF2-40B4-BE49-F238E27FC236}">
                <a16:creationId xmlns:a16="http://schemas.microsoft.com/office/drawing/2014/main" id="{86286739-C79B-BF4B-A13E-31777F61E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5975" y="5838873"/>
            <a:ext cx="3463929" cy="56894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samples from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,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and ALAD</a:t>
            </a:r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17ACA-80D2-FC4B-8A8D-13C82C8D7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1025102" y="2641228"/>
            <a:ext cx="4900862" cy="122223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AF14430-2F2A-2F43-9F5C-96F89704E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47766" y="2654145"/>
            <a:ext cx="4900858" cy="1222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0CE8AF-0548-2940-B7DC-7EEDEB6A413C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847908459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Quality Comparison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5" name="Shape 52">
            <a:extLst>
              <a:ext uri="{FF2B5EF4-FFF2-40B4-BE49-F238E27FC236}">
                <a16:creationId xmlns:a16="http://schemas.microsoft.com/office/drawing/2014/main" id="{86286739-C79B-BF4B-A13E-31777F61E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5975" y="5838873"/>
            <a:ext cx="3463929" cy="56894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samples from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AnoGAN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, </a:t>
            </a:r>
            <a:r>
              <a:rPr lang="en-US" sz="1800" dirty="0" err="1">
                <a:solidFill>
                  <a:srgbClr val="003366"/>
                </a:solidFill>
                <a:latin typeface="Cambria" panose="02040503050406030204" pitchFamily="18" charset="0"/>
              </a:rPr>
              <a:t>BiGAN</a:t>
            </a:r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 and ALAD</a:t>
            </a:r>
            <a:endParaRPr sz="18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17ACA-80D2-FC4B-8A8D-13C82C8D7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1025102" y="2641228"/>
            <a:ext cx="4900862" cy="122223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AF14430-2F2A-2F43-9F5C-96F89704E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47766" y="2654145"/>
            <a:ext cx="4900858" cy="1222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29CA2-17D0-2B4D-93A4-5B615BDDC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893606" y="2632859"/>
            <a:ext cx="4900859" cy="1254132"/>
          </a:xfrm>
          <a:prstGeom prst="rect">
            <a:avLst/>
          </a:prstGeom>
        </p:spPr>
      </p:pic>
      <p:pic>
        <p:nvPicPr>
          <p:cNvPr id="14" name="Picture 13" descr="A blurry photo of a dog&#10;&#10;Description automatically generated">
            <a:extLst>
              <a:ext uri="{FF2B5EF4-FFF2-40B4-BE49-F238E27FC236}">
                <a16:creationId xmlns:a16="http://schemas.microsoft.com/office/drawing/2014/main" id="{181E6369-1131-374C-8C79-07AEFA2D3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925855" y="2625222"/>
            <a:ext cx="4886325" cy="1250413"/>
          </a:xfrm>
          <a:prstGeom prst="rect">
            <a:avLst/>
          </a:prstGeom>
        </p:spPr>
      </p:pic>
      <p:sp>
        <p:nvSpPr>
          <p:cNvPr id="16" name="Shape 52">
            <a:extLst>
              <a:ext uri="{FF2B5EF4-FFF2-40B4-BE49-F238E27FC236}">
                <a16:creationId xmlns:a16="http://schemas.microsoft.com/office/drawing/2014/main" id="{B45C8822-2BA0-A84D-99ED-0C2E1BBA89D4}"/>
              </a:ext>
            </a:extLst>
          </p:cNvPr>
          <p:cNvSpPr txBox="1">
            <a:spLocks/>
          </p:cNvSpPr>
          <p:nvPr/>
        </p:nvSpPr>
        <p:spPr>
          <a:xfrm>
            <a:off x="4239137" y="5847936"/>
            <a:ext cx="3845497" cy="568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just"/>
            <a:r>
              <a:rPr lang="en-US" sz="18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samples from proposed model (SENCEBGAN)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97283-79E4-C149-96E2-67098BB75674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4249926766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+mj-lt"/>
              </a:rPr>
              <a:t>Performance Comparison</a:t>
            </a:r>
            <a:endParaRPr sz="2400" dirty="0">
              <a:solidFill>
                <a:srgbClr val="003366"/>
              </a:solidFill>
              <a:latin typeface="+mj-lt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BB5AE2-E4E5-A445-A87D-8AD0848DB7B1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A15FC8-4FAB-164F-B444-BE41101DC4C1}"/>
              </a:ext>
            </a:extLst>
          </p:cNvPr>
          <p:cNvSpPr txBox="1"/>
          <p:nvPr/>
        </p:nvSpPr>
        <p:spPr>
          <a:xfrm>
            <a:off x="691549" y="4493941"/>
            <a:ext cx="7651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3265"/>
                </a:solidFill>
                <a:latin typeface="Cambria" panose="02040503050406030204" pitchFamily="18" charset="0"/>
              </a:rPr>
              <a:t>ENCEBGAN</a:t>
            </a:r>
            <a:r>
              <a:rPr lang="en-GB" sz="2000" dirty="0">
                <a:solidFill>
                  <a:srgbClr val="003265"/>
                </a:solidFill>
                <a:latin typeface="Cambria" panose="02040503050406030204" pitchFamily="18" charset="0"/>
              </a:rPr>
              <a:t> : Second encoder not trained, anomaly score based on image and 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3265"/>
                </a:solidFill>
                <a:latin typeface="Cambria" panose="02040503050406030204" pitchFamily="18" charset="0"/>
              </a:rPr>
              <a:t>SENCEBGAN</a:t>
            </a:r>
            <a:r>
              <a:rPr lang="en-GB" sz="2000" dirty="0">
                <a:solidFill>
                  <a:srgbClr val="003265"/>
                </a:solidFill>
                <a:latin typeface="Cambria" panose="02040503050406030204" pitchFamily="18" charset="0"/>
              </a:rPr>
              <a:t> : Latent representation based anomaly score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7BC38F-5EDC-0243-914E-D2D56618A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72" y="940241"/>
            <a:ext cx="8275442" cy="261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36580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 err="1">
                <a:solidFill>
                  <a:srgbClr val="003366"/>
                </a:solidFill>
                <a:latin typeface="+mj-lt"/>
              </a:rPr>
              <a:t>Seperation</a:t>
            </a:r>
            <a:r>
              <a:rPr lang="en-US" sz="2400" dirty="0">
                <a:solidFill>
                  <a:srgbClr val="003366"/>
                </a:solidFill>
                <a:latin typeface="+mj-lt"/>
              </a:rPr>
              <a:t> of Anomalies</a:t>
            </a:r>
            <a:endParaRPr sz="2400" dirty="0">
              <a:solidFill>
                <a:srgbClr val="003366"/>
              </a:solidFill>
              <a:latin typeface="+mj-lt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9ABBF5-9528-6F4F-949D-9B74F0787456}"/>
              </a:ext>
            </a:extLst>
          </p:cNvPr>
          <p:cNvSpPr txBox="1"/>
          <p:nvPr/>
        </p:nvSpPr>
        <p:spPr>
          <a:xfrm>
            <a:off x="8172452" y="593407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2369A1-2743-DE4C-A7BC-D5DEFDF74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00" y="679276"/>
            <a:ext cx="3244240" cy="2423593"/>
          </a:xfrm>
          <a:prstGeom prst="rect">
            <a:avLst/>
          </a:prstGeom>
        </p:spPr>
      </p:pic>
      <p:pic>
        <p:nvPicPr>
          <p:cNvPr id="13" name="Picture 12" descr="A picture containing writing implement&#10;&#10;Description automatically generated">
            <a:extLst>
              <a:ext uri="{FF2B5EF4-FFF2-40B4-BE49-F238E27FC236}">
                <a16:creationId xmlns:a16="http://schemas.microsoft.com/office/drawing/2014/main" id="{2260CB11-313F-9D4C-AA0C-A1CFCC0E7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467" y="709293"/>
            <a:ext cx="3155800" cy="235196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3F745-4368-E744-A6FE-440CC7DC4D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902" y="3429000"/>
            <a:ext cx="3244241" cy="2464376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F25D6-73A6-9745-8529-6CA8EF300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207" y="3429000"/>
            <a:ext cx="3135060" cy="2464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BC5F46-20C8-544D-9C6B-FBF8388B577C}"/>
              </a:ext>
            </a:extLst>
          </p:cNvPr>
          <p:cNvSpPr txBox="1"/>
          <p:nvPr/>
        </p:nvSpPr>
        <p:spPr>
          <a:xfrm>
            <a:off x="1212191" y="6049223"/>
            <a:ext cx="14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" panose="02040503050406030204" pitchFamily="18" charset="0"/>
              </a:rPr>
              <a:t>ALAD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A0F09-B6E6-594C-9C26-46F4EE123D40}"/>
              </a:ext>
            </a:extLst>
          </p:cNvPr>
          <p:cNvSpPr txBox="1"/>
          <p:nvPr/>
        </p:nvSpPr>
        <p:spPr>
          <a:xfrm>
            <a:off x="5700538" y="6049224"/>
            <a:ext cx="14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" panose="02040503050406030204" pitchFamily="18" charset="0"/>
              </a:rPr>
              <a:t>Proposed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79307-A897-B84B-9EDA-3FCA0D529405}"/>
              </a:ext>
            </a:extLst>
          </p:cNvPr>
          <p:cNvSpPr txBox="1"/>
          <p:nvPr/>
        </p:nvSpPr>
        <p:spPr>
          <a:xfrm>
            <a:off x="1304693" y="3122982"/>
            <a:ext cx="14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Cambria" panose="02040503050406030204" pitchFamily="18" charset="0"/>
              </a:rPr>
              <a:t>AnoGAN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A63F4-66C4-4145-B67E-CE74F2F0FF2C}"/>
              </a:ext>
            </a:extLst>
          </p:cNvPr>
          <p:cNvSpPr txBox="1"/>
          <p:nvPr/>
        </p:nvSpPr>
        <p:spPr>
          <a:xfrm>
            <a:off x="5710908" y="3147729"/>
            <a:ext cx="14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Cambria" panose="02040503050406030204" pitchFamily="18" charset="0"/>
              </a:rPr>
              <a:t>BiGAN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6CCB0F-A5BA-7A48-9B3E-288161D3A787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414768279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+mj-lt"/>
              </a:rPr>
              <a:t>Anomaly Detection on Image </a:t>
            </a:r>
            <a:endParaRPr sz="2400" dirty="0">
              <a:solidFill>
                <a:srgbClr val="003366"/>
              </a:solidFill>
              <a:latin typeface="+mj-lt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2"/>
            <a:ext cx="4178298" cy="273903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buNone/>
            </a:pPr>
            <a:r>
              <a:rPr lang="en-US" sz="2200">
                <a:solidFill>
                  <a:srgbClr val="003366"/>
                </a:solidFill>
              </a:rPr>
              <a:t>Pixelwise Anomaly Detection Results</a:t>
            </a: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11" name="Picture 10" descr="A picture containing flying, kite, colorful, indoor&#10;&#10;Description automatically generated">
            <a:extLst>
              <a:ext uri="{FF2B5EF4-FFF2-40B4-BE49-F238E27FC236}">
                <a16:creationId xmlns:a16="http://schemas.microsoft.com/office/drawing/2014/main" id="{C32C7FE7-A009-214B-8BD2-8894CFBA3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652" y="766189"/>
            <a:ext cx="4114800" cy="2739031"/>
          </a:xfrm>
          <a:prstGeom prst="rect">
            <a:avLst/>
          </a:prstGeom>
        </p:spPr>
      </p:pic>
      <p:pic>
        <p:nvPicPr>
          <p:cNvPr id="12" name="Picture 11" descr="A picture containing indoor, kite&#10;&#10;Description automatically generated">
            <a:extLst>
              <a:ext uri="{FF2B5EF4-FFF2-40B4-BE49-F238E27FC236}">
                <a16:creationId xmlns:a16="http://schemas.microsoft.com/office/drawing/2014/main" id="{748CBF74-C489-E242-9C59-2A79D10A1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154" y="3597992"/>
            <a:ext cx="4178298" cy="2781299"/>
          </a:xfrm>
          <a:prstGeom prst="rect">
            <a:avLst/>
          </a:prstGeom>
        </p:spPr>
      </p:pic>
      <p:pic>
        <p:nvPicPr>
          <p:cNvPr id="4" name="Picture 3" descr="A picture containing kite, flying, colorful&#10;&#10;Description automatically generated">
            <a:extLst>
              <a:ext uri="{FF2B5EF4-FFF2-40B4-BE49-F238E27FC236}">
                <a16:creationId xmlns:a16="http://schemas.microsoft.com/office/drawing/2014/main" id="{91D7295C-C5BF-D54E-B62C-DEB841838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067" y="3526551"/>
            <a:ext cx="4366932" cy="2906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DBF0BC-1141-9148-9FC2-A3C47C125453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644548844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Problem focus of This Thesis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6" name="Picture 5" descr="A close up of a metal fence&#10;&#10;Description automatically generated">
            <a:extLst>
              <a:ext uri="{FF2B5EF4-FFF2-40B4-BE49-F238E27FC236}">
                <a16:creationId xmlns:a16="http://schemas.microsoft.com/office/drawing/2014/main" id="{FC43AC2F-8DB8-CA48-B207-5900C8F5C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51" y="856118"/>
            <a:ext cx="8055296" cy="5506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E0F9B0-7477-E142-9980-CC7F0213872C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78265643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Conclusions</a:t>
            </a:r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2" y="892098"/>
            <a:ext cx="8184995" cy="51998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In conclusion,</a:t>
            </a:r>
          </a:p>
          <a:p>
            <a:pPr algn="just">
              <a:buNone/>
            </a:pPr>
            <a:endParaRPr lang="en-US" sz="2400" dirty="0">
              <a:solidFill>
                <a:srgbClr val="003366"/>
              </a:solidFill>
              <a:latin typeface="Cambria" panose="02040503050406030204" pitchFamily="18" charset="0"/>
            </a:endParaRPr>
          </a:p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We proposed a model to address the anomaly detection problem in nanofibrous material production</a:t>
            </a:r>
          </a:p>
          <a:p>
            <a:pPr marL="342900" indent="-342900" algn="just"/>
            <a:endParaRPr lang="en-US" sz="2400" dirty="0">
              <a:solidFill>
                <a:srgbClr val="003366"/>
              </a:solidFill>
              <a:latin typeface="Cambria" panose="02040503050406030204" pitchFamily="18" charset="0"/>
            </a:endParaRPr>
          </a:p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 GAN based anomaly detection shows a promise </a:t>
            </a:r>
          </a:p>
          <a:p>
            <a:pPr marL="342900" indent="-342900" algn="just"/>
            <a:endParaRPr lang="en-US" sz="2400" dirty="0">
              <a:solidFill>
                <a:srgbClr val="003366"/>
              </a:solidFill>
              <a:latin typeface="Cambria" panose="02040503050406030204" pitchFamily="18" charset="0"/>
            </a:endParaRPr>
          </a:p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Reconstruction quality is the key</a:t>
            </a:r>
          </a:p>
          <a:p>
            <a:pPr marL="342900" indent="-342900" algn="just"/>
            <a:endParaRPr lang="en-US" sz="2400" dirty="0">
              <a:solidFill>
                <a:srgbClr val="003366"/>
              </a:solidFill>
              <a:latin typeface="Cambria" panose="02040503050406030204" pitchFamily="18" charset="0"/>
            </a:endParaRPr>
          </a:p>
          <a:p>
            <a:pPr marL="342900" indent="-342900" algn="just"/>
            <a:r>
              <a:rPr lang="en-US" sz="2400" dirty="0">
                <a:solidFill>
                  <a:srgbClr val="003366"/>
                </a:solidFill>
                <a:latin typeface="Cambria" panose="02040503050406030204" pitchFamily="18" charset="0"/>
              </a:rPr>
              <a:t>Improving feature learning and reconstruction quality for future work</a:t>
            </a:r>
          </a:p>
          <a:p>
            <a:pPr marL="342900" indent="-342900" algn="just"/>
            <a:endParaRPr sz="24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4CDC31-9B33-A742-B513-4E4DCC0091BA}"/>
              </a:ext>
            </a:extLst>
          </p:cNvPr>
          <p:cNvSpPr txBox="1"/>
          <p:nvPr/>
        </p:nvSpPr>
        <p:spPr>
          <a:xfrm>
            <a:off x="0" y="6571227"/>
            <a:ext cx="40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071552630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buNone/>
            </a:pPr>
            <a:r>
              <a:rPr lang="en-US" sz="3600">
                <a:solidFill>
                  <a:srgbClr val="003366"/>
                </a:solidFill>
                <a:latin typeface="Cambria" panose="02040503050406030204" pitchFamily="18" charset="0"/>
              </a:rPr>
              <a:t>Thank you for your attention,</a:t>
            </a:r>
          </a:p>
          <a:p>
            <a:pPr algn="ctr">
              <a:buNone/>
            </a:pPr>
            <a:r>
              <a:rPr lang="en-US" sz="3600">
                <a:solidFill>
                  <a:srgbClr val="003366"/>
                </a:solidFill>
                <a:latin typeface="Cambria" panose="02040503050406030204" pitchFamily="18" charset="0"/>
              </a:rPr>
              <a:t>Questions ?</a:t>
            </a:r>
            <a:endParaRPr sz="36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5437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Problem focus of This Thesis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7" name="Picture 6" descr="A close up of a basketball game&#10;&#10;Description automatically generated">
            <a:extLst>
              <a:ext uri="{FF2B5EF4-FFF2-40B4-BE49-F238E27FC236}">
                <a16:creationId xmlns:a16="http://schemas.microsoft.com/office/drawing/2014/main" id="{34BE285C-E09E-E64D-8B58-EA1B8DCD7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43" y="793949"/>
            <a:ext cx="8448568" cy="5559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2F2509-E48D-E04B-BC34-334357DD3DD9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4821572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Problem focus of This Thesis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2B7E41D-791E-E446-8349-17F6851F9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900" y="980326"/>
            <a:ext cx="9144000" cy="4897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98FF47-0260-EC43-93B2-1ABC53711E30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84566324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Reconstruction Based Anomaly Detection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47755" y="3428998"/>
            <a:ext cx="8139450" cy="12710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Mapping from image space to latent dimension space</a:t>
            </a:r>
          </a:p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Reconstruction from latent representation</a:t>
            </a:r>
          </a:p>
          <a:p>
            <a:pPr marL="342900" indent="-342900" algn="just"/>
            <a:r>
              <a:rPr lang="en-US" sz="2000">
                <a:solidFill>
                  <a:srgbClr val="003366"/>
                </a:solidFill>
                <a:latin typeface="Cambria" panose="02040503050406030204" pitchFamily="18" charset="0"/>
              </a:rPr>
              <a:t>Computing score from the information loss</a:t>
            </a:r>
          </a:p>
          <a:p>
            <a:pPr marL="342900" indent="-342900" algn="just"/>
            <a:endParaRPr sz="20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B9342-EC06-DB49-B0DD-FA5396E50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5098"/>
            <a:ext cx="9144000" cy="5527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333BD9-5328-304A-BD7C-CC54E6E5AAE9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00034158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91550" y="77702"/>
            <a:ext cx="7651865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>
                <a:solidFill>
                  <a:srgbClr val="003366"/>
                </a:solidFill>
                <a:latin typeface="Cambria" panose="02040503050406030204" pitchFamily="18" charset="0"/>
              </a:rPr>
              <a:t>Reconstruction Based Anomaly Detection</a:t>
            </a:r>
            <a:endParaRPr sz="240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2196427" y="6531002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56BB1D-38DC-1D45-8AE5-D386A54BACCE}"/>
              </a:ext>
            </a:extLst>
          </p:cNvPr>
          <p:cNvSpPr txBox="1"/>
          <p:nvPr/>
        </p:nvSpPr>
        <p:spPr>
          <a:xfrm>
            <a:off x="2" y="6571227"/>
            <a:ext cx="3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7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EA7A5D-A7C1-6946-A057-990B306A5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92344"/>
            <a:ext cx="9144000" cy="58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48332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dirty="0">
                <a:solidFill>
                  <a:srgbClr val="003366"/>
                </a:solidFill>
                <a:latin typeface="Cambria" panose="02040503050406030204" pitchFamily="18" charset="0"/>
              </a:rPr>
              <a:t>What is Generative Adversarial Network ?</a:t>
            </a:r>
            <a:endParaRPr sz="3600" dirty="0">
              <a:solidFill>
                <a:srgbClr val="003366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A80EC2D-8091-5145-B432-B3C190DE12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41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7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2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7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D0B3-1D64-C94F-A83C-264647F89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14" y="50975"/>
            <a:ext cx="560221" cy="5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98531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13363</TotalTime>
  <Words>2613</Words>
  <Application>Microsoft Macintosh PowerPoint</Application>
  <PresentationFormat>On-screen Show (4:3)</PresentationFormat>
  <Paragraphs>324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Cambria</vt:lpstr>
      <vt:lpstr>Courier New</vt:lpstr>
      <vt:lpstr>Wingdings</vt:lpstr>
      <vt:lpstr>Custom Theme</vt:lpstr>
      <vt:lpstr>Adversarially Learned Anomaly Detection using Generative Adversarial Networks</vt:lpstr>
      <vt:lpstr>What is Anomaly Detection ?</vt:lpstr>
      <vt:lpstr>Problem focus of This Thesis</vt:lpstr>
      <vt:lpstr>Problem focus of This Thesis</vt:lpstr>
      <vt:lpstr>Problem focus of This Thesis</vt:lpstr>
      <vt:lpstr>Problem focus of This Thesis</vt:lpstr>
      <vt:lpstr>Reconstruction Based Anomaly Detection</vt:lpstr>
      <vt:lpstr>Reconstruction Based Anomaly Detection</vt:lpstr>
      <vt:lpstr>What is Generative Adversarial Network ?</vt:lpstr>
      <vt:lpstr>What is Generative Adversarial Network* ?</vt:lpstr>
      <vt:lpstr>What is Generative Adversarial Network ?</vt:lpstr>
      <vt:lpstr>What is Generative Adversarial Network ?</vt:lpstr>
      <vt:lpstr>What is Generative Adversarial Network ?</vt:lpstr>
      <vt:lpstr>Motivation Behind Using GANs</vt:lpstr>
      <vt:lpstr>Motivation Behind Using GANs</vt:lpstr>
      <vt:lpstr>Motivation Behind Using GANs</vt:lpstr>
      <vt:lpstr>GAN Based Anomaly Detection Models</vt:lpstr>
      <vt:lpstr>GAN Based Anomaly Detection Models</vt:lpstr>
      <vt:lpstr>GAN Based Anomaly Detection Models</vt:lpstr>
      <vt:lpstr>GAN Based Anomaly Detection Models</vt:lpstr>
      <vt:lpstr>Proposed Model (SENCEBGAN)</vt:lpstr>
      <vt:lpstr>Proposed Model</vt:lpstr>
      <vt:lpstr>Proposed Model</vt:lpstr>
      <vt:lpstr>Proposed Model</vt:lpstr>
      <vt:lpstr>Proposed Model</vt:lpstr>
      <vt:lpstr>Energy Based Generative Adversarial Network</vt:lpstr>
      <vt:lpstr>Energy Based Generative Adversarial Network</vt:lpstr>
      <vt:lpstr>Training of the Model – Stage 1</vt:lpstr>
      <vt:lpstr>Training of the Model – Stage 2</vt:lpstr>
      <vt:lpstr>Training of the Model – Stage 3</vt:lpstr>
      <vt:lpstr>Anomaly Detection of Proposed Model ( SENCEBGAN)</vt:lpstr>
      <vt:lpstr>Experiments &amp; Results</vt:lpstr>
      <vt:lpstr>Generator Image Generation Comparison</vt:lpstr>
      <vt:lpstr>Generator Image Generation Comparison</vt:lpstr>
      <vt:lpstr>Reconstruction Quality Comparison</vt:lpstr>
      <vt:lpstr>Reconstruction Quality Comparison</vt:lpstr>
      <vt:lpstr>Performance Comparison</vt:lpstr>
      <vt:lpstr>Seperation of Anomalies</vt:lpstr>
      <vt:lpstr>Anomaly Detection on Image 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Yiğit Özgümüş</cp:lastModifiedBy>
  <cp:revision>178</cp:revision>
  <cp:lastPrinted>2019-07-22T09:38:02Z</cp:lastPrinted>
  <dcterms:modified xsi:type="dcterms:W3CDTF">2019-07-22T16:10:50Z</dcterms:modified>
</cp:coreProperties>
</file>